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81" r:id="rId2"/>
    <p:sldId id="306" r:id="rId3"/>
    <p:sldId id="335" r:id="rId4"/>
    <p:sldId id="307" r:id="rId5"/>
    <p:sldId id="308" r:id="rId6"/>
    <p:sldId id="309" r:id="rId7"/>
    <p:sldId id="310" r:id="rId8"/>
    <p:sldId id="334" r:id="rId9"/>
    <p:sldId id="319" r:id="rId10"/>
    <p:sldId id="288" r:id="rId11"/>
    <p:sldId id="311" r:id="rId12"/>
    <p:sldId id="312" r:id="rId13"/>
    <p:sldId id="273" r:id="rId14"/>
    <p:sldId id="260" r:id="rId15"/>
    <p:sldId id="261" r:id="rId16"/>
    <p:sldId id="262" r:id="rId17"/>
    <p:sldId id="272" r:id="rId18"/>
    <p:sldId id="263" r:id="rId19"/>
    <p:sldId id="269" r:id="rId20"/>
    <p:sldId id="320" r:id="rId21"/>
    <p:sldId id="322"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105" d="100"/>
          <a:sy n="105" d="100"/>
        </p:scale>
        <p:origin x="79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8/24/2016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8/24/2016 9:11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8/24/2016 9:11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8/24/2016 9:11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8/24/2016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‹Nº›</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3.emf"/><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slideLayout" Target="../slideLayouts/slideLayout1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err="1"/>
              <a:t>Arquitectura</a:t>
            </a:r>
            <a:r>
              <a:rPr lang="en-US" sz="4705" dirty="0"/>
              <a:t> de Apps </a:t>
            </a:r>
            <a:r>
              <a:rPr lang="en-US" sz="4705" dirty="0" err="1"/>
              <a:t>móviles</a:t>
            </a:r>
            <a:endParaRPr lang="en-US" sz="4705" dirty="0"/>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El </a:t>
            </a:r>
            <a:r>
              <a:rPr lang="en-US" dirty="0" err="1"/>
              <a:t>enfoque</a:t>
            </a:r>
            <a:r>
              <a:rPr lang="en-US" dirty="0"/>
              <a:t> Silo</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966766"/>
          </a:xfrm>
          <a:prstGeom prst="rect">
            <a:avLst/>
          </a:prstGeom>
          <a:noFill/>
        </p:spPr>
        <p:txBody>
          <a:bodyPr wrap="square" lIns="179286" tIns="143428" rIns="179286" bIns="143428" rtlCol="0">
            <a:spAutoFit/>
          </a:bodyPr>
          <a:lstStyle/>
          <a:p>
            <a:pPr algn="ctr" defTabSz="914114"/>
            <a:r>
              <a:rPr lang="en-US" sz="2200" kern="0" dirty="0"/>
              <a:t>No hay </a:t>
            </a:r>
            <a:r>
              <a:rPr lang="en-US" sz="2200" kern="0" dirty="0" err="1"/>
              <a:t>código</a:t>
            </a:r>
            <a:r>
              <a:rPr lang="en-US" sz="2200" kern="0" dirty="0"/>
              <a:t> </a:t>
            </a:r>
            <a:r>
              <a:rPr lang="en-US" sz="2200" kern="0" dirty="0" err="1"/>
              <a:t>compartido</a:t>
            </a:r>
            <a:r>
              <a:rPr lang="en-US" sz="2200" kern="0" dirty="0"/>
              <a:t> • </a:t>
            </a:r>
            <a:r>
              <a:rPr lang="en-US" sz="2200" kern="0" dirty="0" err="1"/>
              <a:t>Diferentes</a:t>
            </a:r>
            <a:r>
              <a:rPr lang="en-US" sz="2200" kern="0" dirty="0"/>
              <a:t> </a:t>
            </a:r>
            <a:r>
              <a:rPr lang="en-US" sz="2200" kern="0" dirty="0" err="1"/>
              <a:t>lenguajes</a:t>
            </a:r>
            <a:r>
              <a:rPr lang="en-US" sz="2200" kern="0" dirty="0"/>
              <a:t> &amp; </a:t>
            </a:r>
            <a:r>
              <a:rPr lang="en-US" sz="2200" kern="0" dirty="0" err="1"/>
              <a:t>entornos</a:t>
            </a:r>
            <a:r>
              <a:rPr lang="en-US" sz="2200" kern="0" dirty="0"/>
              <a:t> de </a:t>
            </a:r>
            <a:r>
              <a:rPr lang="en-US" sz="2200" kern="0" dirty="0" err="1"/>
              <a:t>desarrollo</a:t>
            </a:r>
            <a:r>
              <a:rPr lang="en-US" sz="2200" kern="0" dirty="0"/>
              <a:t> • </a:t>
            </a:r>
            <a:r>
              <a:rPr lang="en-US" sz="2200" kern="0" dirty="0" err="1"/>
              <a:t>Múltiples</a:t>
            </a:r>
            <a:r>
              <a:rPr lang="en-US" sz="2200" kern="0" dirty="0"/>
              <a:t> </a:t>
            </a:r>
            <a:r>
              <a:rPr lang="en-US" sz="2200" kern="0" dirty="0" err="1"/>
              <a:t>equipos</a:t>
            </a:r>
            <a:endParaRPr lang="en-US" sz="2200" kern="0" dirty="0"/>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Escribe </a:t>
            </a:r>
            <a:r>
              <a:rPr lang="en-US" dirty="0" err="1"/>
              <a:t>una</a:t>
            </a:r>
            <a:r>
              <a:rPr lang="en-US" dirty="0"/>
              <a:t> </a:t>
            </a:r>
            <a:r>
              <a:rPr lang="en-US" dirty="0" err="1"/>
              <a:t>vez</a:t>
            </a:r>
            <a:r>
              <a:rPr lang="en-US" dirty="0"/>
              <a:t>, </a:t>
            </a:r>
            <a:r>
              <a:rPr lang="en-US" dirty="0" err="1"/>
              <a:t>corre</a:t>
            </a:r>
            <a:r>
              <a:rPr lang="en-US" dirty="0"/>
              <a:t> </a:t>
            </a:r>
            <a:r>
              <a:rPr lang="en-US" dirty="0" err="1"/>
              <a:t>en</a:t>
            </a:r>
            <a:r>
              <a:rPr lang="en-US" dirty="0"/>
              <a:t> </a:t>
            </a:r>
            <a:r>
              <a:rPr lang="en-US" dirty="0" err="1"/>
              <a:t>todo</a:t>
            </a:r>
            <a:endParaRPr lang="en-US" dirty="0"/>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err="1"/>
              <a:t>Acceso</a:t>
            </a:r>
            <a:r>
              <a:rPr lang="en-US" sz="2200" kern="0" dirty="0"/>
              <a:t> </a:t>
            </a:r>
            <a:r>
              <a:rPr lang="en-US" sz="2200" kern="0" dirty="0" err="1"/>
              <a:t>limitado</a:t>
            </a:r>
            <a:r>
              <a:rPr lang="en-US" sz="2200" kern="0" dirty="0"/>
              <a:t> a APIs • </a:t>
            </a:r>
            <a:r>
              <a:rPr lang="en-US" sz="2200" kern="0" dirty="0" err="1"/>
              <a:t>Rendimiento</a:t>
            </a:r>
            <a:r>
              <a:rPr lang="en-US" sz="2200" kern="0" dirty="0"/>
              <a:t> inferior •  </a:t>
            </a:r>
            <a:r>
              <a:rPr lang="en-US" sz="2200" kern="0" dirty="0" err="1"/>
              <a:t>Experiencia</a:t>
            </a:r>
            <a:r>
              <a:rPr lang="en-US" sz="2200" kern="0" dirty="0"/>
              <a:t> de </a:t>
            </a:r>
            <a:r>
              <a:rPr lang="en-US" sz="2200" kern="0" dirty="0" err="1"/>
              <a:t>usuario</a:t>
            </a:r>
            <a:r>
              <a:rPr lang="en-US" sz="2200" kern="0" dirty="0"/>
              <a:t> </a:t>
            </a:r>
            <a:r>
              <a:rPr lang="en-US" sz="2200" kern="0" dirty="0" err="1"/>
              <a:t>pobre</a:t>
            </a:r>
            <a:endParaRPr lang="en-US" sz="2200" kern="0" dirty="0"/>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59743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000" dirty="0">
                <a:solidFill>
                  <a:srgbClr val="70ACBB"/>
                </a:solidFill>
              </a:rPr>
              <a:t>Base de </a:t>
            </a:r>
            <a:r>
              <a:rPr lang="en-US" sz="2000" dirty="0" err="1">
                <a:solidFill>
                  <a:srgbClr val="70ACBB"/>
                </a:solidFill>
              </a:rPr>
              <a:t>código</a:t>
            </a:r>
            <a:r>
              <a:rPr lang="en-US" sz="2000" dirty="0">
                <a:solidFill>
                  <a:srgbClr val="70ACBB"/>
                </a:solidFill>
              </a:rPr>
              <a:t> C# </a:t>
            </a:r>
            <a:r>
              <a:rPr lang="en-US" sz="2000" dirty="0" err="1">
                <a:solidFill>
                  <a:srgbClr val="70ACBB"/>
                </a:solidFill>
              </a:rPr>
              <a:t>compartido</a:t>
            </a:r>
            <a:r>
              <a:rPr lang="en-US" sz="2000" dirty="0">
                <a:solidFill>
                  <a:srgbClr val="70ACBB"/>
                </a:solidFill>
              </a:rPr>
              <a:t>  </a:t>
            </a:r>
            <a:r>
              <a:rPr lang="en-US" sz="2000" dirty="0">
                <a:solidFill>
                  <a:srgbClr val="6FBD23"/>
                </a:solidFill>
              </a:rPr>
              <a:t>•</a:t>
            </a:r>
            <a:r>
              <a:rPr lang="en-US" sz="2000" dirty="0">
                <a:solidFill>
                  <a:srgbClr val="16ACEE"/>
                </a:solidFill>
              </a:rPr>
              <a:t>  </a:t>
            </a:r>
            <a:r>
              <a:rPr lang="en-US" sz="2000" dirty="0">
                <a:solidFill>
                  <a:srgbClr val="70ACBB"/>
                </a:solidFill>
              </a:rPr>
              <a:t>100% de </a:t>
            </a:r>
            <a:r>
              <a:rPr lang="en-US" sz="2000" dirty="0" err="1">
                <a:solidFill>
                  <a:srgbClr val="70ACBB"/>
                </a:solidFill>
              </a:rPr>
              <a:t>acceso</a:t>
            </a:r>
            <a:r>
              <a:rPr lang="en-US" sz="2000" dirty="0">
                <a:solidFill>
                  <a:srgbClr val="70ACBB"/>
                </a:solidFill>
              </a:rPr>
              <a:t> a APIs </a:t>
            </a:r>
            <a:r>
              <a:rPr lang="en-US" sz="2000" dirty="0" err="1">
                <a:solidFill>
                  <a:srgbClr val="70ACBB"/>
                </a:solidFill>
              </a:rPr>
              <a:t>nativas</a:t>
            </a:r>
            <a:r>
              <a:rPr lang="en-US" sz="2000" dirty="0">
                <a:solidFill>
                  <a:srgbClr val="6FBD23"/>
                </a:solidFill>
              </a:rPr>
              <a:t>•</a:t>
            </a:r>
            <a:r>
              <a:rPr lang="en-US" sz="2000" dirty="0">
                <a:solidFill>
                  <a:srgbClr val="16ACEE"/>
                </a:solidFill>
              </a:rPr>
              <a:t>  </a:t>
            </a:r>
            <a:r>
              <a:rPr lang="en-US" sz="2000" dirty="0">
                <a:solidFill>
                  <a:srgbClr val="70ACBB"/>
                </a:solidFill>
              </a:rPr>
              <a:t>Alto </a:t>
            </a:r>
            <a:r>
              <a:rPr lang="en-US" sz="2000" dirty="0" err="1">
                <a:solidFill>
                  <a:srgbClr val="70ACBB"/>
                </a:solidFill>
              </a:rPr>
              <a:t>rendimiento</a:t>
            </a:r>
            <a:endParaRPr lang="en-US" sz="2000"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convergencia</a:t>
            </a:r>
            <a:r>
              <a:rPr lang="en-US" dirty="0"/>
              <a:t> APIs</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convergencia</a:t>
            </a:r>
            <a:r>
              <a:rPr lang="en-US" dirty="0"/>
              <a:t> APIs</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46697"/>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Ahead Of Time (AOT)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binary para las Apple App Store.</a:t>
            </a:r>
          </a:p>
        </p:txBody>
      </p:sp>
      <p:sp>
        <p:nvSpPr>
          <p:cNvPr id="4" name="Text Placeholder 3"/>
          <p:cNvSpPr>
            <a:spLocks noGrp="1"/>
          </p:cNvSpPr>
          <p:nvPr>
            <p:ph type="body" sz="quarter" idx="11"/>
          </p:nvPr>
        </p:nvSpPr>
        <p:spPr>
          <a:xfrm>
            <a:off x="6245405" y="4577480"/>
            <a:ext cx="5378548" cy="137960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(JIT) </a:t>
            </a:r>
            <a:r>
              <a:rPr lang="en-US" sz="2353" dirty="0" err="1">
                <a:solidFill>
                  <a:schemeClr val="tx1"/>
                </a:solidFill>
                <a:latin typeface="+mj-lt"/>
                <a:cs typeface="Segoe UI" panose="020B0502040204020203" pitchFamily="34" charset="0"/>
              </a:rPr>
              <a:t>en</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dispositivos</a:t>
            </a:r>
            <a:r>
              <a:rPr lang="en-US" sz="2353" dirty="0">
                <a:solidFill>
                  <a:schemeClr val="tx1"/>
                </a:solidFill>
                <a:latin typeface="+mj-lt"/>
                <a:cs typeface="Segoe UI" panose="020B0502040204020203" pitchFamily="34" charset="0"/>
              </a:rPr>
              <a:t> Android.</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a:t>
            </a:r>
            <a:r>
              <a:rPr lang="en-US" sz="3529" dirty="0">
                <a:latin typeface="+mn-lt"/>
              </a:rPr>
              <a:t>con 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14" name="Text Placeholder 7"/>
          <p:cNvSpPr>
            <a:spLocks noGrp="1"/>
          </p:cNvSpPr>
          <p:nvPr>
            <p:ph type="body" sz="quarter" idx="10"/>
          </p:nvPr>
        </p:nvSpPr>
        <p:spPr>
          <a:xfrm>
            <a:off x="7814148" y="3990044"/>
            <a:ext cx="2768646" cy="2601610"/>
          </a:xfrm>
        </p:spPr>
        <p:txBody>
          <a:bodyPr/>
          <a:lstStyle/>
          <a:p>
            <a:pPr marL="0" indent="0">
              <a:lnSpc>
                <a:spcPct val="70000"/>
              </a:lnSpc>
              <a:buNone/>
            </a:pPr>
            <a:r>
              <a:rPr lang="en-US" sz="2745" dirty="0">
                <a:latin typeface="+mn-lt"/>
              </a:rPr>
              <a:t>Soporte complete para:</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Y </a:t>
            </a:r>
            <a:r>
              <a:rPr lang="en-US" sz="1961" dirty="0" err="1">
                <a:latin typeface="+mn-lt"/>
              </a:rPr>
              <a:t>más</a:t>
            </a:r>
            <a:endParaRPr lang="en-US" sz="1961" dirty="0">
              <a:latin typeface="+mn-lt"/>
            </a:endParaRPr>
          </a:p>
        </p:txBody>
      </p:sp>
      <p:sp>
        <p:nvSpPr>
          <p:cNvPr id="7" name="Text Placeholder 7"/>
          <p:cNvSpPr>
            <a:spLocks noGrp="1"/>
          </p:cNvSpPr>
          <p:nvPr>
            <p:ph type="body" sz="quarter" idx="11"/>
          </p:nvPr>
        </p:nvSpPr>
        <p:spPr>
          <a:xfrm>
            <a:off x="7814148" y="1080844"/>
            <a:ext cx="3216858" cy="2966710"/>
          </a:xfrm>
        </p:spPr>
        <p:txBody>
          <a:bodyPr/>
          <a:lstStyle/>
          <a:p>
            <a:pPr marL="0" indent="0">
              <a:lnSpc>
                <a:spcPct val="70000"/>
              </a:lnSpc>
              <a:buNone/>
            </a:pPr>
            <a:r>
              <a:rPr lang="en-US" sz="2745" dirty="0">
                <a:latin typeface="+mn-lt"/>
              </a:rPr>
              <a:t>Soporte el </a:t>
            </a:r>
            <a:r>
              <a:rPr lang="en-US" sz="2745" dirty="0" err="1">
                <a:latin typeface="+mn-lt"/>
              </a:rPr>
              <a:t>mismo</a:t>
            </a:r>
            <a:r>
              <a:rPr lang="en-US" sz="2745" dirty="0">
                <a:latin typeface="+mn-lt"/>
              </a:rPr>
              <a:t> día :</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err="1"/>
              <a:t>Introducción</a:t>
            </a:r>
            <a:r>
              <a:rPr lang="en-US" sz="4000" dirty="0"/>
              <a:t> a Xamarin </a:t>
            </a:r>
          </a:p>
          <a:p>
            <a:pPr marL="560241" indent="-560241">
              <a:lnSpc>
                <a:spcPts val="4800"/>
              </a:lnSpc>
              <a:buFont typeface="Arial" charset="0"/>
              <a:buChar char="•"/>
            </a:pPr>
            <a:r>
              <a:rPr lang="en-US" sz="4000" dirty="0"/>
              <a:t>Cross Platform con </a:t>
            </a:r>
            <a:r>
              <a:rPr lang="en-US" sz="4000" dirty="0" err="1"/>
              <a:t>Xamarin.Forms</a:t>
            </a:r>
            <a:endParaRPr lang="en-US" sz="4000" dirty="0"/>
          </a:p>
          <a:p>
            <a:pPr marL="560241" indent="-560241">
              <a:lnSpc>
                <a:spcPts val="4800"/>
              </a:lnSpc>
              <a:buFont typeface="Arial" charset="0"/>
              <a:buChar char="•"/>
            </a:pPr>
            <a:r>
              <a:rPr lang="en-US" sz="4000" dirty="0"/>
              <a:t>Apps </a:t>
            </a:r>
            <a:r>
              <a:rPr lang="en-US" sz="4000" dirty="0" err="1"/>
              <a:t>conectadas</a:t>
            </a:r>
            <a:r>
              <a:rPr lang="en-US" sz="4000" dirty="0"/>
              <a:t> con Azure</a:t>
            </a:r>
          </a:p>
          <a:p>
            <a:pPr marL="560241" indent="-560241">
              <a:lnSpc>
                <a:spcPts val="4800"/>
              </a:lnSpc>
              <a:buFont typeface="Arial" charset="0"/>
              <a:buChar char="•"/>
            </a:pPr>
            <a:r>
              <a:rPr lang="en-US" sz="4000" dirty="0"/>
              <a:t>Comida – </a:t>
            </a:r>
            <a:r>
              <a:rPr lang="en-US" sz="4000" dirty="0" err="1"/>
              <a:t>Cortesía</a:t>
            </a:r>
            <a:r>
              <a:rPr lang="en-US" sz="4000" dirty="0"/>
              <a:t> de Xamarin</a:t>
            </a:r>
          </a:p>
          <a:p>
            <a:pPr marL="560241" indent="-560241">
              <a:lnSpc>
                <a:spcPts val="4800"/>
              </a:lnSpc>
              <a:buFont typeface="Arial" charset="0"/>
              <a:buChar char="•"/>
            </a:pPr>
            <a:r>
              <a:rPr lang="en-US" sz="4000" dirty="0"/>
              <a:t>Taller</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Experiencia</a:t>
            </a:r>
            <a:r>
              <a:rPr lang="en-US" dirty="0"/>
              <a:t> de Desarrollo</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se </a:t>
            </a:r>
            <a:r>
              <a:rPr lang="en-US" dirty="0" err="1"/>
              <a:t>incluye</a:t>
            </a:r>
            <a:r>
              <a:rPr lang="en-US" dirty="0"/>
              <a:t> con</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err="1">
                <a:gradFill>
                  <a:gsLst>
                    <a:gs pos="2917">
                      <a:schemeClr val="tx1"/>
                    </a:gs>
                    <a:gs pos="30000">
                      <a:schemeClr val="tx1"/>
                    </a:gs>
                  </a:gsLst>
                  <a:lin ang="5400000" scaled="0"/>
                </a:gradFill>
                <a:latin typeface="+mj-lt"/>
              </a:rPr>
              <a:t>Incluso</a:t>
            </a:r>
            <a:r>
              <a:rPr lang="en-US" sz="3600" dirty="0">
                <a:gradFill>
                  <a:gsLst>
                    <a:gs pos="2917">
                      <a:schemeClr val="tx1"/>
                    </a:gs>
                    <a:gs pos="30000">
                      <a:schemeClr val="tx1"/>
                    </a:gs>
                  </a:gsLst>
                  <a:lin ang="5400000" scaled="0"/>
                </a:gradFill>
                <a:latin typeface="+mj-lt"/>
              </a:rPr>
              <a:t> </a:t>
            </a:r>
            <a:r>
              <a:rPr lang="en-US" sz="3600" dirty="0" err="1">
                <a:gradFill>
                  <a:gsLst>
                    <a:gs pos="2917">
                      <a:schemeClr val="tx1"/>
                    </a:gs>
                    <a:gs pos="30000">
                      <a:schemeClr val="tx1"/>
                    </a:gs>
                  </a:gsLst>
                  <a:lin ang="5400000" scaled="0"/>
                </a:gradFill>
                <a:latin typeface="+mj-lt"/>
              </a:rPr>
              <a:t>en</a:t>
            </a:r>
            <a:r>
              <a:rPr lang="en-US" sz="3600" dirty="0">
                <a:gradFill>
                  <a:gsLst>
                    <a:gs pos="2917">
                      <a:schemeClr val="tx1"/>
                    </a:gs>
                    <a:gs pos="30000">
                      <a:schemeClr val="tx1"/>
                    </a:gs>
                  </a:gsLst>
                  <a:lin ang="5400000" scaled="0"/>
                </a:gradFill>
                <a:latin typeface="+mj-lt"/>
              </a:rPr>
              <a:t> la </a:t>
            </a:r>
            <a:r>
              <a:rPr lang="en-US" sz="3600" dirty="0" err="1">
                <a:gradFill>
                  <a:gsLst>
                    <a:gs pos="2917">
                      <a:schemeClr val="tx1"/>
                    </a:gs>
                    <a:gs pos="30000">
                      <a:schemeClr val="tx1"/>
                    </a:gs>
                  </a:gsLst>
                  <a:lin ang="5400000" scaled="0"/>
                </a:gradFill>
                <a:latin typeface="+mj-lt"/>
              </a:rPr>
              <a:t>edición</a:t>
            </a:r>
            <a:r>
              <a:rPr lang="en-US" sz="3600" dirty="0">
                <a:gradFill>
                  <a:gsLst>
                    <a:gs pos="2917">
                      <a:schemeClr val="tx1"/>
                    </a:gs>
                    <a:gs pos="30000">
                      <a:schemeClr val="tx1"/>
                    </a:gs>
                  </a:gsLst>
                  <a:lin ang="5400000" scaled="0"/>
                </a:gradFill>
                <a:latin typeface="+mj-lt"/>
              </a:rPr>
              <a:t> Community!</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err="1"/>
              <a:t>Integración</a:t>
            </a:r>
            <a:r>
              <a:rPr lang="en-US" dirty="0"/>
              <a:t> con Visual Studio</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Android</a:t>
            </a:r>
          </a:p>
        </p:txBody>
      </p:sp>
      <p:sp>
        <p:nvSpPr>
          <p:cNvPr id="3" name="TextBox 2"/>
          <p:cNvSpPr txBox="1"/>
          <p:nvPr/>
        </p:nvSpPr>
        <p:spPr>
          <a:xfrm>
            <a:off x="350758" y="1358891"/>
            <a:ext cx="4143749" cy="4893647"/>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Tamaños de </a:t>
            </a:r>
            <a:r>
              <a:rPr lang="en-US" sz="2400" dirty="0" err="1">
                <a:cs typeface="Helvetica" panose="020B0604020202020204" pitchFamily="34" charset="0"/>
              </a:rPr>
              <a:t>pantalla</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se </a:t>
            </a:r>
            <a:r>
              <a:rPr lang="en-US" sz="2400" dirty="0" err="1">
                <a:cs typeface="Helvetica" panose="020B0604020202020204" pitchFamily="34" charset="0"/>
              </a:rPr>
              <a:t>guarda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in Android XML </a:t>
            </a:r>
            <a:r>
              <a:rPr lang="en-US" sz="2400" dirty="0" err="1">
                <a:cs typeface="Helvetica" panose="020B0604020202020204" pitchFamily="34" charset="0"/>
              </a:rPr>
              <a:t>estándard</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Emuladores</a:t>
            </a:r>
            <a:r>
              <a:rPr lang="en-US" dirty="0"/>
              <a:t> Android Hyper-V para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Soporte Multi-Touch</a:t>
            </a: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similar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y </a:t>
            </a:r>
            <a:r>
              <a:rPr lang="en-US" sz="4000" dirty="0" err="1">
                <a:solidFill>
                  <a:srgbClr val="404040"/>
                </a:solidFill>
                <a:latin typeface="+mj-lt"/>
                <a:ea typeface="Segoe UI" charset="0"/>
                <a:cs typeface="Segoe UI" charset="0"/>
              </a:rPr>
              <a:t>más</a:t>
            </a:r>
            <a:r>
              <a:rPr lang="en-US" sz="4000" dirty="0">
                <a:solidFill>
                  <a:srgbClr val="404040"/>
                </a:solidFill>
                <a:latin typeface="+mj-lt"/>
                <a:ea typeface="Segoe UI" charset="0"/>
                <a:cs typeface="Segoe UI" charset="0"/>
              </a:rPr>
              <a:t>!</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Xamarin para iOS</a:t>
            </a:r>
          </a:p>
        </p:txBody>
      </p:sp>
      <p:sp>
        <p:nvSpPr>
          <p:cNvPr id="3" name="TextBox 2"/>
          <p:cNvSpPr txBox="1"/>
          <p:nvPr/>
        </p:nvSpPr>
        <p:spPr>
          <a:xfrm>
            <a:off x="7352510" y="1189176"/>
            <a:ext cx="4572569" cy="5262979"/>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Compotamiento</a:t>
            </a:r>
            <a:r>
              <a:rPr lang="en-US" sz="2400" dirty="0">
                <a:cs typeface="Helvetica" panose="020B0604020202020204" pitchFamily="34" charset="0"/>
              </a:rPr>
              <a:t> similar al de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Visual Studio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Suporte</a:t>
            </a:r>
            <a:r>
              <a:rPr lang="en-US" sz="2400" dirty="0">
                <a:cs typeface="Helvetica" panose="020B0604020202020204" pitchFamily="34" charset="0"/>
              </a:rPr>
              <a:t> a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pueden</a:t>
            </a:r>
            <a:r>
              <a:rPr lang="en-US" sz="2400" dirty="0">
                <a:cs typeface="Helvetica" panose="020B0604020202020204" pitchFamily="34" charset="0"/>
              </a:rPr>
              <a:t> </a:t>
            </a:r>
            <a:r>
              <a:rPr lang="en-US" sz="2400" dirty="0" err="1">
                <a:cs typeface="Helvetica" panose="020B0604020202020204" pitchFamily="34" charset="0"/>
              </a:rPr>
              <a:t>editar</a:t>
            </a:r>
            <a:r>
              <a:rPr lang="en-US" sz="2400" dirty="0">
                <a:cs typeface="Helvetica" panose="020B0604020202020204" pitchFamily="34" charset="0"/>
              </a:rPr>
              <a:t> components de 3</a:t>
            </a:r>
            <a:r>
              <a:rPr lang="en-US" sz="2400" baseline="30000" dirty="0">
                <a:cs typeface="Helvetica" panose="020B0604020202020204" pitchFamily="34" charset="0"/>
              </a:rPr>
              <a:t>rd</a:t>
            </a:r>
            <a:r>
              <a:rPr lang="en-US" sz="2400" dirty="0">
                <a:cs typeface="Helvetica" panose="020B0604020202020204" pitchFamily="34" charset="0"/>
              </a:rPr>
              <a:t>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de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cambios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propiedades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5016758"/>
          </a:xfrm>
          <a:prstGeom prst="rect">
            <a:avLst/>
          </a:prstGeom>
          <a:noFill/>
        </p:spPr>
        <p:txBody>
          <a:bodyPr wrap="square" rtlCol="0">
            <a:spAutoFit/>
          </a:bodyPr>
          <a:lstStyle/>
          <a:p>
            <a:pPr marL="342900" indent="-342900">
              <a:buFont typeface="Arial" charset="0"/>
              <a:buChar char="•"/>
            </a:pPr>
            <a:r>
              <a:rPr lang="en-US" sz="4000" dirty="0" err="1">
                <a:solidFill>
                  <a:srgbClr val="404040"/>
                </a:solidFill>
                <a:latin typeface="+mj-lt"/>
                <a:ea typeface="Segoe UI" charset="0"/>
                <a:cs typeface="Segoe UI" charset="0"/>
              </a:rPr>
              <a:t>Permite</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gestos</a:t>
            </a:r>
            <a:r>
              <a:rPr lang="en-US" sz="4000" dirty="0">
                <a:solidFill>
                  <a:srgbClr val="404040"/>
                </a:solidFill>
                <a:latin typeface="+mj-lt"/>
                <a:ea typeface="Segoe UI" charset="0"/>
                <a:cs typeface="Segoe UI" charset="0"/>
              </a:rPr>
              <a:t> Multi-Touch</a:t>
            </a:r>
          </a:p>
          <a:p>
            <a:pPr marL="342900" indent="-342900">
              <a:buFont typeface="Arial" charset="0"/>
              <a:buChar char="•"/>
            </a:pPr>
            <a:r>
              <a:rPr lang="en-US" sz="4000" dirty="0">
                <a:solidFill>
                  <a:srgbClr val="404040"/>
                </a:solidFill>
                <a:latin typeface="+mj-lt"/>
                <a:ea typeface="Segoe UI" charset="0"/>
                <a:cs typeface="Segoe UI" charset="0"/>
              </a:rPr>
              <a:t>Sensible a </a:t>
            </a:r>
            <a:r>
              <a:rPr lang="en-US" sz="4000" dirty="0" err="1">
                <a:solidFill>
                  <a:srgbClr val="404040"/>
                </a:solidFill>
                <a:latin typeface="+mj-lt"/>
                <a:ea typeface="Segoe UI" charset="0"/>
                <a:cs typeface="Segoe UI" charset="0"/>
              </a:rPr>
              <a:t>presión</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a:t>
            </a:r>
            <a:r>
              <a:rPr lang="en-US" sz="4000" dirty="0" err="1">
                <a:solidFill>
                  <a:srgbClr val="404040"/>
                </a:solidFill>
                <a:latin typeface="+mj-lt"/>
                <a:ea typeface="Segoe UI" charset="0"/>
                <a:cs typeface="Segoe UI" charset="0"/>
              </a:rPr>
              <a:t>cambios</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en</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a:t>
            </a:r>
          </a:p>
          <a:p>
            <a:pPr marL="342900" indent="-342900">
              <a:buFont typeface="Arial" charset="0"/>
              <a:buChar char="•"/>
            </a:pPr>
            <a:r>
              <a:rPr lang="en-US" sz="4000" dirty="0">
                <a:solidFill>
                  <a:srgbClr val="404040"/>
                </a:solidFill>
                <a:latin typeface="+mj-lt"/>
                <a:ea typeface="Segoe UI" charset="0"/>
                <a:cs typeface="Segoe UI" charset="0"/>
              </a:rPr>
              <a:t>No hay que </a:t>
            </a:r>
            <a:r>
              <a:rPr lang="en-US" sz="4000" dirty="0" err="1">
                <a:solidFill>
                  <a:srgbClr val="404040"/>
                </a:solidFill>
                <a:latin typeface="+mj-lt"/>
                <a:ea typeface="Segoe UI" charset="0"/>
                <a:cs typeface="Segoe UI" charset="0"/>
              </a:rPr>
              <a:t>dejar</a:t>
            </a:r>
            <a:r>
              <a:rPr lang="en-US" sz="4000" dirty="0">
                <a:solidFill>
                  <a:srgbClr val="404040"/>
                </a:solidFill>
                <a:latin typeface="+mj-lt"/>
                <a:ea typeface="Segoe UI" charset="0"/>
                <a:cs typeface="Segoe UI" charset="0"/>
              </a:rPr>
              <a:t>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Compartiendo</a:t>
            </a:r>
            <a:r>
              <a:rPr lang="en-US" dirty="0"/>
              <a:t> </a:t>
            </a:r>
            <a:r>
              <a:rPr lang="en-US" dirty="0" err="1"/>
              <a:t>código</a:t>
            </a:r>
            <a:endParaRPr lang="en-US" dirty="0"/>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&amp; Lab - </a:t>
            </a:r>
            <a:r>
              <a:rPr lang="en-US" sz="4400" dirty="0" err="1">
                <a:solidFill>
                  <a:srgbClr val="2B84D2"/>
                </a:solidFill>
                <a:latin typeface="Segoe UI" charset="0"/>
                <a:ea typeface="Segoe UI" charset="0"/>
                <a:cs typeface="Segoe UI" charset="0"/>
              </a:rPr>
              <a:t>Clona</a:t>
            </a:r>
            <a:r>
              <a:rPr lang="en-US" sz="4400" dirty="0">
                <a:solidFill>
                  <a:srgbClr val="2B84D2"/>
                </a:solidFill>
                <a:latin typeface="Segoe UI" charset="0"/>
                <a:ea typeface="Segoe UI" charset="0"/>
                <a:cs typeface="Segoe UI" charset="0"/>
              </a:rPr>
              <a:t> o </a:t>
            </a:r>
            <a:r>
              <a:rPr lang="en-US" sz="4400" dirty="0" err="1">
                <a:solidFill>
                  <a:srgbClr val="2B84D2"/>
                </a:solidFill>
                <a:latin typeface="Segoe UI" charset="0"/>
                <a:ea typeface="Segoe UI" charset="0"/>
                <a:cs typeface="Segoe UI" charset="0"/>
              </a:rPr>
              <a:t>Descarga</a:t>
            </a:r>
            <a:r>
              <a:rPr lang="en-US" sz="4400" dirty="0">
                <a:solidFill>
                  <a:srgbClr val="2B84D2"/>
                </a:solidFill>
                <a:latin typeface="Segoe UI" charset="0"/>
                <a:ea typeface="Segoe UI" charset="0"/>
                <a:cs typeface="Segoe UI" charset="0"/>
              </a:rPr>
              <a:t>:</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latin typeface="+mn-lt"/>
              </a:rPr>
              <a:t>1 </a:t>
            </a:r>
            <a:r>
              <a:rPr lang="en-US" sz="3200" dirty="0" err="1">
                <a:latin typeface="+mn-lt"/>
              </a:rPr>
              <a:t>librería</a:t>
            </a:r>
            <a:endParaRPr lang="en-US" sz="3200" dirty="0">
              <a:latin typeface="+mn-lt"/>
            </a:endParaRPr>
          </a:p>
          <a:p>
            <a:r>
              <a:rPr lang="en-US" sz="3200" dirty="0">
                <a:latin typeface="+mn-lt"/>
              </a:rPr>
              <a:t>Multiples </a:t>
            </a:r>
            <a:r>
              <a:rPr lang="en-US" sz="3200" dirty="0" err="1">
                <a:latin typeface="+mn-lt"/>
              </a:rPr>
              <a:t>Platformas</a:t>
            </a:r>
            <a:endParaRPr lang="en-US" sz="320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err="1"/>
              <a:t>Proyectos</a:t>
            </a:r>
            <a:r>
              <a:rPr lang="en-US" dirty="0"/>
              <a:t> </a:t>
            </a:r>
            <a:r>
              <a:rPr lang="en-US" dirty="0" err="1"/>
              <a:t>compartidos</a:t>
            </a:r>
            <a:endParaRPr lang="en-US" dirty="0"/>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0"/>
            <a:ext cx="3585697" cy="1991383"/>
          </a:xfrm>
        </p:spPr>
        <p:txBody>
          <a:bodyPr/>
          <a:lstStyle/>
          <a:p>
            <a:r>
              <a:rPr lang="en-US" sz="4400" dirty="0" err="1"/>
              <a:t>Estadísticas</a:t>
            </a:r>
            <a:r>
              <a:rPr lang="en-US" sz="4400" dirty="0"/>
              <a:t> de </a:t>
            </a:r>
            <a:r>
              <a:rPr lang="en-US" sz="4400" dirty="0" err="1"/>
              <a:t>código</a:t>
            </a:r>
            <a:r>
              <a:rPr lang="en-US" sz="4400" dirty="0"/>
              <a:t> </a:t>
            </a:r>
            <a:r>
              <a:rPr lang="en-US" sz="4400" dirty="0" err="1"/>
              <a:t>compartido</a:t>
            </a:r>
            <a:endParaRPr lang="en-US" sz="4400"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Vamos</a:t>
            </a:r>
            <a:r>
              <a:rPr lang="en-US" dirty="0"/>
              <a:t> a </a:t>
            </a:r>
            <a:r>
              <a:rPr lang="en-US" dirty="0" err="1"/>
              <a:t>crear</a:t>
            </a:r>
            <a:r>
              <a:rPr lang="en-US" dirty="0"/>
              <a:t> </a:t>
            </a:r>
            <a:r>
              <a:rPr lang="en-US" dirty="0" err="1"/>
              <a:t>una</a:t>
            </a:r>
            <a:r>
              <a:rPr lang="en-US" dirty="0"/>
              <a:t>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Simplificando</a:t>
            </a:r>
            <a:r>
              <a:rPr lang="en-US" dirty="0"/>
              <a:t> el </a:t>
            </a:r>
            <a:r>
              <a:rPr lang="en-US" dirty="0" err="1"/>
              <a:t>desarrollo</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C# Backend </a:t>
            </a:r>
            <a:r>
              <a:rPr lang="en-US" sz="3600" dirty="0" err="1">
                <a:solidFill>
                  <a:schemeClr val="bg1"/>
                </a:solidFill>
                <a:latin typeface="+mj-lt"/>
              </a:rPr>
              <a:t>Compartido</a:t>
            </a:r>
            <a:endParaRPr lang="en-US" sz="3600" dirty="0">
              <a:solidFill>
                <a:schemeClr val="bg1"/>
              </a:solidFill>
              <a:latin typeface="+mj-lt"/>
            </a:endParaRP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sz="4400" dirty="0" err="1"/>
              <a:t>Código</a:t>
            </a:r>
            <a:r>
              <a:rPr lang="en-US" sz="4400" dirty="0"/>
              <a:t> </a:t>
            </a:r>
            <a:r>
              <a:rPr lang="en-US" sz="4400" dirty="0" err="1"/>
              <a:t>específico</a:t>
            </a:r>
            <a:r>
              <a:rPr lang="en-US" sz="4400" dirty="0"/>
              <a:t> de </a:t>
            </a:r>
            <a:r>
              <a:rPr lang="en-US" sz="4400" dirty="0" err="1"/>
              <a:t>plataforma</a:t>
            </a:r>
            <a:endParaRPr lang="en-US" sz="4400" dirty="0"/>
          </a:p>
        </p:txBody>
      </p:sp>
      <p:sp>
        <p:nvSpPr>
          <p:cNvPr id="44" name="Text Placeholder 18"/>
          <p:cNvSpPr txBox="1">
            <a:spLocks/>
          </p:cNvSpPr>
          <p:nvPr/>
        </p:nvSpPr>
        <p:spPr>
          <a:xfrm>
            <a:off x="7207346" y="3087407"/>
            <a:ext cx="3974837" cy="281047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no </a:t>
            </a:r>
            <a:r>
              <a:rPr lang="en-US" sz="2745" dirty="0" err="1">
                <a:solidFill>
                  <a:schemeClr val="tx1"/>
                </a:solidFill>
                <a:latin typeface="+mj-lt"/>
              </a:rPr>
              <a:t>necesitamos</a:t>
            </a:r>
            <a:r>
              <a:rPr lang="en-US" sz="2745" dirty="0">
                <a:solidFill>
                  <a:schemeClr val="tx1"/>
                </a:solidFill>
                <a:latin typeface="+mj-lt"/>
              </a:rPr>
              <a:t> </a:t>
            </a:r>
            <a:r>
              <a:rPr lang="en-US" sz="2745" dirty="0" err="1">
                <a:solidFill>
                  <a:schemeClr val="tx1"/>
                </a:solidFill>
                <a:latin typeface="+mj-lt"/>
              </a:rPr>
              <a:t>escribir</a:t>
            </a:r>
            <a:r>
              <a:rPr lang="en-US" sz="2745" dirty="0">
                <a:solidFill>
                  <a:schemeClr val="tx1"/>
                </a:solidFill>
                <a:latin typeface="+mj-lt"/>
              </a:rPr>
              <a:t> </a:t>
            </a:r>
            <a:r>
              <a:rPr lang="en-US" sz="2745" dirty="0" err="1">
                <a:solidFill>
                  <a:schemeClr val="tx1"/>
                </a:solidFill>
                <a:latin typeface="+mj-lt"/>
              </a:rPr>
              <a:t>este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¿Y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podemos</a:t>
            </a:r>
            <a:r>
              <a:rPr lang="en-US" sz="2745" dirty="0">
                <a:solidFill>
                  <a:schemeClr val="tx1"/>
                </a:solidFill>
                <a:latin typeface="+mj-lt"/>
              </a:rPr>
              <a:t> accede </a:t>
            </a:r>
            <a:r>
              <a:rPr lang="en-US" sz="2745" dirty="0" err="1">
                <a:solidFill>
                  <a:schemeClr val="tx1"/>
                </a:solidFill>
                <a:latin typeface="+mj-lt"/>
              </a:rPr>
              <a:t>desde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 </a:t>
            </a:r>
            <a:r>
              <a:rPr lang="en-US" sz="2745" dirty="0" err="1">
                <a:solidFill>
                  <a:schemeClr val="tx1"/>
                </a:solidFill>
                <a:latin typeface="+mj-lt"/>
              </a:rPr>
              <a:t>compartido</a:t>
            </a:r>
            <a:r>
              <a:rPr lang="en-US" sz="2745" dirty="0">
                <a:solidFill>
                  <a:schemeClr val="tx1"/>
                </a:solidFill>
                <a:latin typeface="+mj-lt"/>
              </a:rPr>
              <a:t>?</a:t>
            </a:r>
          </a:p>
        </p:txBody>
      </p:sp>
      <p:grpSp>
        <p:nvGrpSpPr>
          <p:cNvPr id="27" name="Group 26"/>
          <p:cNvGrpSpPr/>
          <p:nvPr/>
        </p:nvGrpSpPr>
        <p:grpSpPr>
          <a:xfrm>
            <a:off x="698682" y="1217371"/>
            <a:ext cx="6082875" cy="4396840"/>
            <a:chOff x="999919" y="1803013"/>
            <a:chExt cx="5177336" cy="3742295"/>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2200695"/>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a:p>
              <a:pPr defTabSz="914102" fontAlgn="base">
                <a:lnSpc>
                  <a:spcPct val="120000"/>
                </a:lnSpc>
                <a:spcBef>
                  <a:spcPct val="0"/>
                </a:spcBef>
                <a:spcAft>
                  <a:spcPct val="0"/>
                </a:spcAft>
              </a:pPr>
              <a:endParaRPr lang="en-US" dirty="0">
                <a:solidFill>
                  <a:schemeClr val="bg1"/>
                </a:solidFill>
              </a:endParaRP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para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err="1">
                <a:cs typeface="Arial"/>
              </a:rPr>
              <a:t>Nombre</a:t>
            </a:r>
            <a:endParaRPr lang="en-US" sz="1961" dirty="0">
              <a:cs typeface="Arial"/>
            </a:endParaRPr>
          </a:p>
          <a:p>
            <a:r>
              <a:rPr lang="en-US" sz="1961" dirty="0" err="1">
                <a:cs typeface="Arial"/>
              </a:rPr>
              <a:t>Apellidos</a:t>
            </a:r>
            <a:endParaRPr lang="en-US" sz="1961" dirty="0">
              <a:cs typeface="Arial"/>
            </a:endParaRPr>
          </a:p>
          <a:p>
            <a:r>
              <a:rPr lang="en-US" sz="1961" dirty="0" err="1">
                <a:latin typeface="+mj-lt"/>
                <a:cs typeface="Arial"/>
              </a:rPr>
              <a:t>Título</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lvl="0" algn="r">
              <a:lnSpc>
                <a:spcPct val="90000"/>
              </a:lnSpc>
              <a:spcAft>
                <a:spcPts val="600"/>
              </a:spcAft>
              <a:defRPr/>
            </a:pPr>
            <a:r>
              <a:rPr lang="en-US" sz="2400" kern="0" dirty="0">
                <a:solidFill>
                  <a:prstClr val="white"/>
                </a:solidFill>
                <a:latin typeface="Segoe UI" charset="0"/>
                <a:ea typeface="Segoe UI" charset="0"/>
                <a:cs typeface="Segoe UI" charset="0"/>
              </a:rPr>
              <a:t>meetup.com/</a:t>
            </a:r>
            <a:r>
              <a:rPr lang="en-US" sz="2400" kern="0" dirty="0" err="1">
                <a:solidFill>
                  <a:prstClr val="white"/>
                </a:solidFill>
                <a:latin typeface="Segoe UI" charset="0"/>
                <a:ea typeface="Segoe UI" charset="0"/>
                <a:cs typeface="Segoe UI" charset="0"/>
              </a:rPr>
              <a:t>XamarinGroup</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Desarrollo </a:t>
            </a:r>
            <a:r>
              <a:rPr lang="en-US" dirty="0" err="1"/>
              <a:t>nativo</a:t>
            </a:r>
            <a:r>
              <a:rPr lang="en-US" dirty="0"/>
              <a:t> iOS &amp; Android </a:t>
            </a:r>
            <a:br>
              <a:rPr lang="en-US" dirty="0"/>
            </a:br>
            <a:r>
              <a:rPr lang="en-US" dirty="0"/>
              <a:t>con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a:t>Xamarin – </a:t>
            </a:r>
            <a:r>
              <a:rPr lang="en-US" sz="4000" dirty="0" err="1"/>
              <a:t>Solución</a:t>
            </a:r>
            <a:r>
              <a:rPr lang="en-US" sz="4000" dirty="0"/>
              <a:t> </a:t>
            </a:r>
            <a:r>
              <a:rPr lang="en-US" sz="4000" dirty="0" err="1"/>
              <a:t>completa</a:t>
            </a:r>
            <a:r>
              <a:rPr lang="en-US" sz="4000" dirty="0"/>
              <a:t> para el Desarrollo </a:t>
            </a:r>
            <a:r>
              <a:rPr lang="en-US" sz="4000" dirty="0" err="1"/>
              <a:t>móvil</a:t>
            </a:r>
            <a:endParaRPr lang="en-US" sz="40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Desarrollar</a:t>
            </a:r>
            <a:endParaRPr lang="en-US" sz="2400" kern="0" dirty="0">
              <a:gradFill>
                <a:gsLst>
                  <a:gs pos="2917">
                    <a:schemeClr val="tx1"/>
                  </a:gs>
                  <a:gs pos="30000">
                    <a:schemeClr val="tx1"/>
                  </a:gs>
                </a:gsLst>
                <a:lin ang="5400000" scaled="0"/>
              </a:gradFill>
            </a:endParaRP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Distribuir</a:t>
            </a:r>
            <a:endParaRPr lang="en-US" sz="2400" kern="0" dirty="0">
              <a:gradFill>
                <a:gsLst>
                  <a:gs pos="2917">
                    <a:schemeClr val="tx1"/>
                  </a:gs>
                  <a:gs pos="30000">
                    <a:schemeClr val="tx1"/>
                  </a:gs>
                </a:gsLst>
                <a:lin ang="5400000" scaled="0"/>
              </a:gradFill>
            </a:endParaRP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Monitorear</a:t>
            </a:r>
            <a:endParaRPr lang="en-US" sz="2400" kern="0" dirty="0">
              <a:gradFill>
                <a:gsLst>
                  <a:gs pos="2917">
                    <a:schemeClr val="tx1"/>
                  </a:gs>
                  <a:gs pos="30000">
                    <a:schemeClr val="tx1"/>
                  </a:gs>
                </a:gsLst>
                <a:lin ang="5400000" scaled="0"/>
              </a:gradFill>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1955</TotalTime>
  <Words>1299</Words>
  <Application>Microsoft Office PowerPoint</Application>
  <PresentationFormat>Panorámica</PresentationFormat>
  <Paragraphs>316</Paragraphs>
  <Slides>40</Slides>
  <Notes>11</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Agenda</vt:lpstr>
      <vt:lpstr>Presentación de PowerPoint</vt:lpstr>
      <vt:lpstr>Presentación de PowerPoint</vt:lpstr>
      <vt:lpstr>Free Syncfusion License</vt:lpstr>
      <vt:lpstr>Presentación de PowerPoint</vt:lpstr>
      <vt:lpstr>Presentación de PowerPoint</vt:lpstr>
      <vt:lpstr>Desarrollo nativo iOS &amp; Android  con Xamarin</vt:lpstr>
      <vt:lpstr>Xamarin – Solución completa para el Desarrollo móvil</vt:lpstr>
      <vt:lpstr>Presentación de PowerPoint</vt:lpstr>
      <vt:lpstr>El enfoque Silo</vt:lpstr>
      <vt:lpstr>Escribe una vez, corre en todo</vt:lpstr>
      <vt:lpstr>El enfoque de Xamarin</vt:lpstr>
      <vt:lpstr>Windows APIs</vt:lpstr>
      <vt:lpstr>iOS – 100% convergencia APIs</vt:lpstr>
      <vt:lpstr>Android – 100% convergencia APIs</vt:lpstr>
      <vt:lpstr>Rendimiento nativo</vt:lpstr>
      <vt:lpstr>Cualquier cosa que puedas hacer con Objective-C, Swift, o Java se puede hacer con C# y Visual Studio con Xamarin.</vt:lpstr>
      <vt:lpstr>✓Siempre al día</vt:lpstr>
      <vt:lpstr>Experiencia de Desarrollo</vt:lpstr>
      <vt:lpstr>Xamarin se incluye con Visual Studio</vt:lpstr>
      <vt:lpstr>Integración con Visual Studio</vt:lpstr>
      <vt:lpstr>El diseñador Android</vt:lpstr>
      <vt:lpstr>Emuladores Android Hyper-V para PC</vt:lpstr>
      <vt:lpstr>El diseñador Xamarin para iOS</vt:lpstr>
      <vt:lpstr>Visual Studio iOS Simulator Remoting</vt:lpstr>
      <vt:lpstr>Xamarin Studio – Mac</vt:lpstr>
      <vt:lpstr>Open Source – open.xamarin.com</vt:lpstr>
      <vt:lpstr>Compartiendo código</vt:lpstr>
      <vt:lpstr>Portable Class Libraries</vt:lpstr>
      <vt:lpstr>NuGet</vt:lpstr>
      <vt:lpstr>Proyectos compartidos</vt:lpstr>
      <vt:lpstr>Estadísticas de código compartido</vt:lpstr>
      <vt:lpstr>Presentación de PowerPoint</vt:lpstr>
      <vt:lpstr>Presentación de PowerPoint</vt:lpstr>
      <vt:lpstr>Presentación de PowerPoint</vt:lpstr>
      <vt:lpstr>Código específico de plataforma</vt:lpstr>
      <vt:lpstr>Presentación de PowerPoint</vt:lpstr>
      <vt:lpstr>Plugins para Xamarin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110</cp:revision>
  <dcterms:created xsi:type="dcterms:W3CDTF">2015-05-05T21:43:30Z</dcterms:created>
  <dcterms:modified xsi:type="dcterms:W3CDTF">2016-08-24T19:52:40Z</dcterms:modified>
</cp:coreProperties>
</file>